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306" r:id="rId3"/>
    <p:sldId id="257" r:id="rId4"/>
    <p:sldId id="284" r:id="rId5"/>
    <p:sldId id="318" r:id="rId6"/>
    <p:sldId id="319" r:id="rId7"/>
    <p:sldId id="321" r:id="rId8"/>
    <p:sldId id="322" r:id="rId9"/>
    <p:sldId id="323" r:id="rId10"/>
    <p:sldId id="324" r:id="rId11"/>
    <p:sldId id="325" r:id="rId12"/>
    <p:sldId id="326" r:id="rId13"/>
    <p:sldId id="327" r:id="rId14"/>
    <p:sldId id="328" r:id="rId15"/>
    <p:sldId id="329" r:id="rId16"/>
    <p:sldId id="28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0DC7"/>
    <a:srgbClr val="FEF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3981" autoAdjust="0"/>
  </p:normalViewPr>
  <p:slideViewPr>
    <p:cSldViewPr snapToGrid="0">
      <p:cViewPr>
        <p:scale>
          <a:sx n="117" d="100"/>
          <a:sy n="117" d="100"/>
        </p:scale>
        <p:origin x="-35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662309-177E-40B0-AA2B-5103F5556713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7FC481-48FF-4A35-A73B-DE9280F0CC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2813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7D03B-7126-4333-9D10-AFD3942B66CC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14082C-A2FA-4BA1-ADB6-6550A061B7C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853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14082C-A2FA-4BA1-ADB6-6550A061B7C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358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79C9-D1B8-43BD-A69F-84576B3FA3B1}" type="datetime1">
              <a:rPr lang="en-US" smtClean="0"/>
              <a:t>6/15/2020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423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E520E-C582-40FD-8D01-779849EE06BF}" type="datetime1">
              <a:rPr lang="en-US" smtClean="0"/>
              <a:t>6/15/2020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16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759E-FA96-4B73-ABDE-B04BC51F09C3}" type="datetime1">
              <a:rPr lang="en-US" smtClean="0"/>
              <a:t>6/15/2020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265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27E2A-7733-4DED-BA73-84A305AAF3BA}" type="datetime1">
              <a:rPr lang="en-US" smtClean="0"/>
              <a:t>6/15/2020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97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EB89E-9EF6-4708-8084-8753F827CA66}" type="datetime1">
              <a:rPr lang="en-US" smtClean="0"/>
              <a:t>6/15/2020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007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B308D-3CEB-49EE-9D64-9E16A9621A46}" type="datetime1">
              <a:rPr lang="en-US" smtClean="0"/>
              <a:t>6/15/2020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815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4BC3-5B65-42F8-9DBE-125B414711B9}" type="datetime1">
              <a:rPr lang="en-US" smtClean="0"/>
              <a:t>6/15/2020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300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76D0-BA40-4CD5-8316-F4498B74CAA0}" type="datetime1">
              <a:rPr lang="en-US" smtClean="0"/>
              <a:t>6/15/2020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885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56DD-40CE-40D9-ADE4-603AADFC6A33}" type="datetime1">
              <a:rPr lang="en-US" smtClean="0"/>
              <a:t>6/15/2020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230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8F1E-8EEA-4C54-96CF-AA05B9229570}" type="datetime1">
              <a:rPr lang="en-US" smtClean="0"/>
              <a:t>6/15/2020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025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67FDD-542F-4D1A-B8C0-25A00D75EB87}" type="datetime1">
              <a:rPr lang="en-US" smtClean="0"/>
              <a:t>6/15/2020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530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100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6B09B-CA1B-4F0A-949A-D8A216D56705}" type="datetime1">
              <a:rPr lang="en-US" smtClean="0"/>
              <a:t>6/15/2020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373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12617" y="619879"/>
            <a:ext cx="5183010" cy="2313708"/>
          </a:xfrm>
        </p:spPr>
        <p:txBody>
          <a:bodyPr>
            <a:normAutofit/>
          </a:bodyPr>
          <a:lstStyle/>
          <a:p>
            <a:r>
              <a:rPr lang="es-AR" sz="29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Actualización-Caso clínico</a:t>
            </a:r>
            <a:endParaRPr lang="en-US" sz="29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</a:t>
            </a:fld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3706587" y="1559578"/>
            <a:ext cx="822710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000" b="1" kern="0" dirty="0" smtClean="0">
              <a:solidFill>
                <a:srgbClr val="000000"/>
              </a:solidFill>
              <a:latin typeface="Arial"/>
              <a:ea typeface="+mj-ea"/>
              <a:cs typeface="Arial"/>
            </a:endParaRPr>
          </a:p>
          <a:p>
            <a:endParaRPr lang="es-ES" sz="2000" b="1" kern="0" dirty="0">
              <a:solidFill>
                <a:srgbClr val="000000"/>
              </a:solidFill>
              <a:latin typeface="Arial"/>
              <a:ea typeface="+mj-ea"/>
              <a:cs typeface="Arial"/>
            </a:endParaRPr>
          </a:p>
          <a:p>
            <a:r>
              <a:rPr lang="es-ES" sz="2000" b="1" kern="0" dirty="0" smtClean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DERMATOLOGÍA</a:t>
            </a:r>
            <a:r>
              <a:rPr lang="es-ES" sz="2000" b="1" kern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. CURSO SUPERIOR INTENSIVO. Trienal. AMA.</a:t>
            </a:r>
            <a:r>
              <a:rPr lang="es-AR" sz="2000" kern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/>
            </a:r>
            <a:br>
              <a:rPr lang="es-AR" sz="2000" kern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</a:br>
            <a:r>
              <a:rPr lang="es-ES" sz="20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Curso que se realiza desde agosto 2008</a:t>
            </a:r>
            <a:r>
              <a:rPr lang="es-AR" sz="20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20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endParaRPr lang="es-AR" sz="2000" kern="0" dirty="0" smtClean="0">
              <a:solidFill>
                <a:srgbClr val="000000"/>
              </a:solidFill>
              <a:latin typeface="Arial"/>
              <a:ea typeface="+mj-ea"/>
              <a:cs typeface="Arial"/>
            </a:endParaRPr>
          </a:p>
          <a:p>
            <a:r>
              <a:rPr lang="es-ES" kern="0" dirty="0" smtClean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Directora</a:t>
            </a:r>
            <a:r>
              <a:rPr lang="es-ES" kern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: Prof. Dra. Lidia Ester Valle </a:t>
            </a:r>
            <a:br>
              <a:rPr lang="es-ES" kern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</a:br>
            <a:r>
              <a:rPr lang="es-ES" kern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Secretarias: Dras. Carolina Pereira y Miriam Góngora </a:t>
            </a:r>
            <a:r>
              <a:rPr lang="es-ES" kern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Descarpontriez</a:t>
            </a:r>
            <a:r>
              <a:rPr lang="es-AR" kern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/>
            </a:r>
            <a:br>
              <a:rPr lang="es-AR" kern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</a:br>
            <a:r>
              <a:rPr lang="es-ES" kern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Fecha: 10/03 al 24/11/20</a:t>
            </a:r>
            <a:br>
              <a:rPr lang="es-ES" kern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</a:br>
            <a:r>
              <a:rPr lang="es-ES" kern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Teóricos. Martes: 2° y 4°: 14:00 a 19:00 horas </a:t>
            </a:r>
            <a:br>
              <a:rPr lang="es-ES" kern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</a:br>
            <a:r>
              <a:rPr lang="es-ES" kern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Prácticos. 20 horas/semana  </a:t>
            </a:r>
            <a:r>
              <a:rPr lang="es-AR" kern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/>
            </a:r>
            <a:br>
              <a:rPr lang="es-AR" kern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</a:br>
            <a:r>
              <a:rPr lang="es-AR" sz="2000" kern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/>
            </a:r>
            <a:br>
              <a:rPr lang="es-AR" sz="2000" kern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</a:br>
            <a:r>
              <a:rPr lang="es-ES" sz="2000" kern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 </a:t>
            </a:r>
            <a:r>
              <a:rPr lang="es-AR" sz="2000" kern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/>
            </a:r>
            <a:br>
              <a:rPr lang="es-AR" sz="2000" kern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</a:b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827314" y="5314597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" sz="1400" b="1" dirty="0">
                <a:solidFill>
                  <a:srgbClr val="000000"/>
                </a:solidFill>
                <a:latin typeface="Arial"/>
                <a:ea typeface="Times New Roman" pitchFamily="18" charset="0"/>
                <a:cs typeface="Arial" pitchFamily="34" charset="0"/>
              </a:rPr>
              <a:t>Sociedad de Dermatología de la Ciudad de Buenos Aires                                                                                                                                                          </a:t>
            </a:r>
            <a:endParaRPr lang="es-AR" sz="1400" b="1" dirty="0">
              <a:solidFill>
                <a:srgbClr val="000000"/>
              </a:solidFill>
              <a:latin typeface="Arial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400" b="1" dirty="0">
                <a:solidFill>
                  <a:srgbClr val="000000"/>
                </a:solidFill>
                <a:latin typeface="Arial"/>
                <a:ea typeface="Times New Roman" pitchFamily="18" charset="0"/>
                <a:cs typeface="Arial" pitchFamily="34" charset="0"/>
              </a:rPr>
              <a:t>de la Asociación Médica Argentina (SDBA-AMA) </a:t>
            </a:r>
            <a:endParaRPr lang="es-ES" sz="1400" b="1" dirty="0">
              <a:solidFill>
                <a:srgbClr val="000000"/>
              </a:solidFill>
              <a:latin typeface="Arial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49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12617" y="619879"/>
            <a:ext cx="5183010" cy="2313708"/>
          </a:xfrm>
        </p:spPr>
        <p:txBody>
          <a:bodyPr>
            <a:normAutofit/>
          </a:bodyPr>
          <a:lstStyle/>
          <a:p>
            <a:r>
              <a:rPr lang="es-AR" sz="29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Actualización-Caso clínico</a:t>
            </a:r>
            <a:endParaRPr lang="en-US" sz="29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2</a:t>
            </a:fld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247973" y="2180064"/>
            <a:ext cx="1168572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Rivera Rodríguez A, Hernández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Ortíz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S, Morales-Moya AL y col. Liquen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aureus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zosteriforme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Caso clínico pediátrico.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Rev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Arch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Argent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Pediatr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2017; 11 (2): 82-84</a:t>
            </a:r>
          </a:p>
          <a:p>
            <a:endParaRPr lang="es-AR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Presenta: Dra. Miriam Góngora </a:t>
            </a:r>
            <a:r>
              <a:rPr lang="es-AR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Descarpontriez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55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231372" y="0"/>
            <a:ext cx="304040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Liquen </a:t>
            </a:r>
            <a:r>
              <a:rPr lang="es-AR" sz="1900" b="1" dirty="0" err="1" smtClean="0"/>
              <a:t>aureus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zosteriforme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3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2" name="Rectángulo 1"/>
          <p:cNvSpPr/>
          <p:nvPr/>
        </p:nvSpPr>
        <p:spPr>
          <a:xfrm>
            <a:off x="0" y="0"/>
            <a:ext cx="12192000" cy="7248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_tradnl" sz="29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RESUMEN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600" dirty="0"/>
              <a:t>Liquen </a:t>
            </a:r>
            <a:r>
              <a:rPr lang="es-ES_tradnl" sz="2600" dirty="0" err="1" smtClean="0"/>
              <a:t>aureus</a:t>
            </a:r>
            <a:r>
              <a:rPr lang="es-ES_tradnl" sz="2600" dirty="0"/>
              <a:t>,</a:t>
            </a:r>
            <a:r>
              <a:rPr lang="es-ES_tradnl" sz="2600" dirty="0" smtClean="0"/>
              <a:t> </a:t>
            </a:r>
            <a:r>
              <a:rPr lang="es-ES_tradnl" sz="2600" dirty="0"/>
              <a:t>dermatosis </a:t>
            </a:r>
            <a:r>
              <a:rPr lang="es-ES_tradnl" sz="2600" dirty="0" err="1"/>
              <a:t>purpúrica</a:t>
            </a:r>
            <a:r>
              <a:rPr lang="es-ES_tradnl" sz="2600" dirty="0"/>
              <a:t> pigmentaria </a:t>
            </a:r>
            <a:r>
              <a:rPr lang="es-ES_tradnl" sz="2600" dirty="0" smtClean="0"/>
              <a:t>infrecuente.</a:t>
            </a:r>
          </a:p>
          <a:p>
            <a:endParaRPr lang="en-US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600" dirty="0" smtClean="0"/>
              <a:t>Se </a:t>
            </a:r>
            <a:r>
              <a:rPr lang="es-ES_tradnl" sz="2600" dirty="0"/>
              <a:t>presenta un caso inusual por su edad pediátrica y por presencia de lesiones múltiples con </a:t>
            </a:r>
            <a:r>
              <a:rPr lang="es-ES_tradnl" sz="2600" dirty="0" smtClean="0"/>
              <a:t>patrón </a:t>
            </a:r>
            <a:r>
              <a:rPr lang="es-ES_tradnl" sz="2600" dirty="0" err="1" smtClean="0"/>
              <a:t>zosteriforme</a:t>
            </a:r>
            <a:r>
              <a:rPr lang="es-ES_tradnl" sz="2600" dirty="0" smtClean="0"/>
              <a:t>.</a:t>
            </a:r>
          </a:p>
          <a:p>
            <a:endParaRPr lang="en-US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600" dirty="0" smtClean="0"/>
              <a:t>Niño </a:t>
            </a:r>
            <a:r>
              <a:rPr lang="es-ES_tradnl" sz="2600" dirty="0"/>
              <a:t>de 10 años de edad con máculas </a:t>
            </a:r>
            <a:r>
              <a:rPr lang="es-ES_tradnl" sz="2600" dirty="0" smtClean="0"/>
              <a:t>parduzcas, &lt; </a:t>
            </a:r>
            <a:r>
              <a:rPr lang="es-ES_tradnl" sz="2600" dirty="0"/>
              <a:t>1 </a:t>
            </a:r>
            <a:r>
              <a:rPr lang="es-ES_tradnl" sz="2600" dirty="0" smtClean="0"/>
              <a:t>cm, contornos </a:t>
            </a:r>
            <a:r>
              <a:rPr lang="es-ES_tradnl" sz="2600" dirty="0"/>
              <a:t>definidos y superficie </a:t>
            </a:r>
            <a:r>
              <a:rPr lang="es-ES_tradnl" sz="2600" dirty="0" err="1"/>
              <a:t>liquenificada</a:t>
            </a:r>
            <a:r>
              <a:rPr lang="es-ES_tradnl" sz="2600" dirty="0"/>
              <a:t>, en cara </a:t>
            </a:r>
            <a:r>
              <a:rPr lang="es-ES_tradnl" sz="2600" dirty="0" smtClean="0"/>
              <a:t>interna de </a:t>
            </a:r>
            <a:r>
              <a:rPr lang="es-ES_tradnl" sz="2600" dirty="0"/>
              <a:t>pierna izquierda con distribución </a:t>
            </a:r>
            <a:r>
              <a:rPr lang="es-ES_tradnl" sz="2600" dirty="0" err="1"/>
              <a:t>zosteriforme</a:t>
            </a:r>
            <a:r>
              <a:rPr lang="es-ES_tradnl" sz="2600" dirty="0"/>
              <a:t>, asintomáticas, de 3 meses de evolución</a:t>
            </a:r>
            <a:r>
              <a:rPr lang="es-ES_tradnl" sz="2600" dirty="0" smtClean="0"/>
              <a:t>.</a:t>
            </a:r>
          </a:p>
          <a:p>
            <a:endParaRPr lang="en-US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600" dirty="0"/>
              <a:t>Biopsia mostró infiltrado en banda en dermis superior con linfocitos, histiocitos, hematíes y hemosiderina</a:t>
            </a:r>
            <a:r>
              <a:rPr lang="es-ES_tradnl" sz="2600" dirty="0" smtClean="0"/>
              <a:t>.</a:t>
            </a:r>
          </a:p>
          <a:p>
            <a:endParaRPr lang="es-ES_tradnl" sz="26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600" dirty="0"/>
              <a:t>Se diagnosticó liquen </a:t>
            </a:r>
            <a:r>
              <a:rPr lang="es-ES_tradnl" sz="2600" dirty="0" err="1"/>
              <a:t>aureus</a:t>
            </a:r>
            <a:r>
              <a:rPr lang="es-ES_tradnl" sz="2600" dirty="0"/>
              <a:t> </a:t>
            </a:r>
            <a:r>
              <a:rPr lang="es-ES_tradnl" sz="2600" dirty="0" err="1" smtClean="0"/>
              <a:t>zosteriforme</a:t>
            </a:r>
            <a:r>
              <a:rPr lang="es-ES_tradnl" sz="2600" dirty="0" smtClean="0"/>
              <a:t>, se </a:t>
            </a:r>
            <a:r>
              <a:rPr lang="es-ES_tradnl" sz="2600" dirty="0"/>
              <a:t>trató con </a:t>
            </a:r>
            <a:r>
              <a:rPr lang="es-ES_tradnl" sz="2600" dirty="0" err="1"/>
              <a:t>furoato</a:t>
            </a:r>
            <a:r>
              <a:rPr lang="es-ES_tradnl" sz="2600" dirty="0"/>
              <a:t> de </a:t>
            </a:r>
            <a:r>
              <a:rPr lang="es-ES_tradnl" sz="2600" dirty="0" err="1"/>
              <a:t>mometasona</a:t>
            </a:r>
            <a:r>
              <a:rPr lang="es-ES_tradnl" sz="2600" dirty="0"/>
              <a:t> tópico durante 3 semanas con aclaramiento parcial.</a:t>
            </a:r>
            <a:endParaRPr lang="en-US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 dirty="0"/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07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4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121920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600" dirty="0" smtClean="0"/>
              <a:t>RESUMEN</a:t>
            </a:r>
          </a:p>
          <a:p>
            <a:endParaRPr lang="es-ES_tradnl" sz="2600" dirty="0" smtClean="0"/>
          </a:p>
          <a:p>
            <a:endParaRPr lang="es-ES_tradnl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600" dirty="0" smtClean="0"/>
              <a:t>Lesiones </a:t>
            </a:r>
            <a:r>
              <a:rPr lang="es-ES_tradnl" sz="2600" dirty="0"/>
              <a:t>permanecen 2 años </a:t>
            </a:r>
            <a:r>
              <a:rPr lang="es-ES_tradnl" sz="2600" dirty="0" smtClean="0"/>
              <a:t>después, apareciendo </a:t>
            </a:r>
            <a:r>
              <a:rPr lang="es-ES_tradnl" sz="2600" dirty="0"/>
              <a:t>nuevas en tobillo </a:t>
            </a:r>
            <a:r>
              <a:rPr lang="es-ES_tradnl" sz="2600" dirty="0" err="1" smtClean="0"/>
              <a:t>ipsilateral</a:t>
            </a:r>
            <a:r>
              <a:rPr lang="es-ES_tradnl" sz="2600" dirty="0" smtClean="0"/>
              <a:t>.</a:t>
            </a:r>
            <a:endParaRPr lang="en-US" sz="26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600" dirty="0" smtClean="0"/>
              <a:t>Se </a:t>
            </a:r>
            <a:r>
              <a:rPr lang="es-ES_tradnl" sz="2600" dirty="0"/>
              <a:t>plantea como diagnóstico diferencial con </a:t>
            </a:r>
            <a:r>
              <a:rPr lang="es-ES_tradnl" sz="2600" dirty="0" smtClean="0"/>
              <a:t>otras </a:t>
            </a:r>
            <a:r>
              <a:rPr lang="es-ES_tradnl" sz="2600" dirty="0"/>
              <a:t>dermatosis </a:t>
            </a:r>
            <a:r>
              <a:rPr lang="es-ES_tradnl" sz="2600" dirty="0" err="1"/>
              <a:t>purpúricas</a:t>
            </a:r>
            <a:r>
              <a:rPr lang="es-ES_tradnl" sz="2600" dirty="0"/>
              <a:t> pigmentarias crónicas y la variante </a:t>
            </a:r>
            <a:r>
              <a:rPr lang="es-ES_tradnl" sz="2600" dirty="0" err="1"/>
              <a:t>purpúrica</a:t>
            </a:r>
            <a:r>
              <a:rPr lang="es-ES_tradnl" sz="2600" dirty="0"/>
              <a:t> pigmentaria de micosis </a:t>
            </a:r>
            <a:r>
              <a:rPr lang="es-ES_tradnl" sz="2600" dirty="0" err="1" smtClean="0"/>
              <a:t>fungoide</a:t>
            </a:r>
            <a:r>
              <a:rPr lang="es-ES_tradnl" sz="2600" dirty="0" smtClean="0"/>
              <a:t>.</a:t>
            </a:r>
          </a:p>
          <a:p>
            <a:endParaRPr lang="en-US" sz="26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600" dirty="0" smtClean="0"/>
              <a:t>Con muchas </a:t>
            </a:r>
            <a:r>
              <a:rPr lang="es-ES_tradnl" sz="2600" dirty="0"/>
              <a:t>opciones </a:t>
            </a:r>
            <a:r>
              <a:rPr lang="es-ES_tradnl" sz="2600" dirty="0" smtClean="0"/>
              <a:t>terapéuticas</a:t>
            </a:r>
            <a:r>
              <a:rPr lang="es-ES_tradnl" sz="2600" dirty="0"/>
              <a:t> </a:t>
            </a:r>
            <a:r>
              <a:rPr lang="es-ES_tradnl" sz="2600" dirty="0" smtClean="0"/>
              <a:t>y sin tratamiento, </a:t>
            </a:r>
            <a:r>
              <a:rPr lang="es-ES_tradnl" sz="2600" dirty="0"/>
              <a:t>suelen desaparecer, no siendo necesario estudios que recopilen más evidencia.</a:t>
            </a:r>
            <a:endParaRPr lang="en-US" sz="2600" dirty="0"/>
          </a:p>
        </p:txBody>
      </p:sp>
      <p:sp>
        <p:nvSpPr>
          <p:cNvPr id="9" name="CuadroTexto 8"/>
          <p:cNvSpPr txBox="1"/>
          <p:nvPr/>
        </p:nvSpPr>
        <p:spPr>
          <a:xfrm>
            <a:off x="9231372" y="0"/>
            <a:ext cx="304040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Liquen </a:t>
            </a:r>
            <a:r>
              <a:rPr lang="es-AR" sz="1900" b="1" dirty="0" err="1" smtClean="0"/>
              <a:t>aureus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zosteriforme</a:t>
            </a:r>
            <a:endParaRPr 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167863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5</a:t>
            </a:fld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9231372" y="0"/>
            <a:ext cx="304040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Liquen </a:t>
            </a:r>
            <a:r>
              <a:rPr lang="es-AR" sz="1900" b="1" dirty="0" err="1" smtClean="0"/>
              <a:t>aureus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zosteriforme</a:t>
            </a:r>
            <a:endParaRPr lang="en-US" sz="1900" b="1" dirty="0"/>
          </a:p>
        </p:txBody>
      </p:sp>
      <p:sp>
        <p:nvSpPr>
          <p:cNvPr id="6" name="Rectángulo 5"/>
          <p:cNvSpPr/>
          <p:nvPr/>
        </p:nvSpPr>
        <p:spPr>
          <a:xfrm>
            <a:off x="0" y="0"/>
            <a:ext cx="12192000" cy="55243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_tradnl" sz="2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INTRODUCCIÓN</a:t>
            </a:r>
            <a:endParaRPr lang="en-US" sz="2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Liquen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aureus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variante infrecuente de dermatosis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purpúrica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pigmentaria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Aparece fundamentalmente varones adultos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jóvenes,a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veces en edades pediátricas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Localización habitual extremidades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inferiores, también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dedos de manos, cara,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brazos,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abdomen y tronco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Generalmente es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unilateral, a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veces se ven formas bilaterales, diseminadas o lineales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presenta el caso de paciente con erupción cutánea compatible con liquen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aureus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con dos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particularidades: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 temprana edad y distribución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zosteriforme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600" dirty="0"/>
          </a:p>
        </p:txBody>
      </p:sp>
      <p:sp>
        <p:nvSpPr>
          <p:cNvPr id="7" name="CuadroTexto 6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27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6</a:t>
            </a:fld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9231372" y="0"/>
            <a:ext cx="304040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Liquen </a:t>
            </a:r>
            <a:r>
              <a:rPr lang="es-AR" sz="1900" b="1" dirty="0" err="1" smtClean="0"/>
              <a:t>aureus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zosteriforme</a:t>
            </a:r>
            <a:endParaRPr lang="en-US" sz="1900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8" name="Rectángulo 7"/>
          <p:cNvSpPr/>
          <p:nvPr/>
        </p:nvSpPr>
        <p:spPr>
          <a:xfrm>
            <a:off x="351064" y="0"/>
            <a:ext cx="11421836" cy="2702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_tradnl" sz="2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CASO CLÍNICO</a:t>
            </a:r>
            <a:endParaRPr lang="en-US" sz="2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Paciente masculino de 10 años de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edad, sin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antecedentes médicos de interés.</a:t>
            </a: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Acude al servicio de urgencia por presentar máculas parduzcas de 0,5-1,5 cm diámetro, aspecto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zosteriforme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 distribución lineal a lo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largo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cara interna de muslo, rodilla y parte superior de pierna izquierda.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n 8" descr="Recorte de pantall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743" y="2702535"/>
            <a:ext cx="5518289" cy="392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1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7</a:t>
            </a:fld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9231372" y="0"/>
            <a:ext cx="304040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Liquen </a:t>
            </a:r>
            <a:r>
              <a:rPr lang="es-AR" sz="1900" b="1" dirty="0" err="1" smtClean="0"/>
              <a:t>aureus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zosteriforme</a:t>
            </a:r>
            <a:endParaRPr lang="en-US" sz="1900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7" name="Rectángulo 6"/>
          <p:cNvSpPr/>
          <p:nvPr/>
        </p:nvSpPr>
        <p:spPr>
          <a:xfrm>
            <a:off x="375556" y="-25166"/>
            <a:ext cx="11480469" cy="3560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_tradnl" sz="29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CASO CLÍNICO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s-ES_tradn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Lesiones </a:t>
            </a:r>
            <a:r>
              <a:rPr lang="es-ES_tradn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asintomáticas de 3 meses de evolución, al inicio más eritematosas y menos </a:t>
            </a:r>
            <a:r>
              <a:rPr lang="es-ES_tradn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extensas, al progresar, </a:t>
            </a:r>
            <a:r>
              <a:rPr lang="es-ES_tradn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lang="es-ES_tradn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oscurecen, apareciendo </a:t>
            </a:r>
            <a:r>
              <a:rPr lang="es-ES_tradn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nuevas </a:t>
            </a:r>
            <a:r>
              <a:rPr lang="es-ES_tradn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lesiones.</a:t>
            </a:r>
            <a:endParaRPr lang="en-US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lang="es-ES_tradn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realiza biopsia cutánea de una lesión y cortes teñidos con </a:t>
            </a:r>
            <a:r>
              <a:rPr lang="es-ES_tradn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hematoxilina-eosina.</a:t>
            </a:r>
            <a:endParaRPr lang="en-US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lang="es-ES_tradn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observó infiltrado en banda en dermis superior de </a:t>
            </a:r>
            <a:r>
              <a:rPr lang="es-ES_tradn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linfocitos, </a:t>
            </a:r>
            <a:r>
              <a:rPr lang="es-ES_tradn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histiocitos, hematíes extravasados y depósitos de hemosiderina</a:t>
            </a:r>
            <a:r>
              <a:rPr lang="es-ES_tradn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n 7" descr="Recorte de pantall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907" y="3274732"/>
            <a:ext cx="3689379" cy="345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20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8</a:t>
            </a:fld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9231372" y="0"/>
            <a:ext cx="304040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Liquen </a:t>
            </a:r>
            <a:r>
              <a:rPr lang="es-AR" sz="1900" b="1" dirty="0" err="1" smtClean="0"/>
              <a:t>aureus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zosteriforme</a:t>
            </a:r>
            <a:endParaRPr lang="en-US" sz="1900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7" name="Rectángulo 6"/>
          <p:cNvSpPr/>
          <p:nvPr/>
        </p:nvSpPr>
        <p:spPr>
          <a:xfrm>
            <a:off x="288471" y="0"/>
            <a:ext cx="11567555" cy="6157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s-ES_tradnl" sz="29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_tradnl" sz="29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CASO CLÍNICO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s-ES_tradnl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correlación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clínica patológica se diagnostica liquen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aureus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s-ES_tradnl" sz="2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zosteriforme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n-US" sz="2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inicia tratamiento con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furoato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mometasona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tópico durante 3 semanas, con aclaramiento parcial de lesiones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hiperpigmentación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residual 2 años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después,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se acentúa con la exposición solar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Meses siguientes aparecen nuevas lesiones de características similares en cara interna de tobillo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ipsilateral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que también persisten en la actualidad.</a:t>
            </a: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91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9</a:t>
            </a:fld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9231372" y="0"/>
            <a:ext cx="304040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Liquen </a:t>
            </a:r>
            <a:r>
              <a:rPr lang="es-AR" sz="1900" b="1" dirty="0" err="1" smtClean="0"/>
              <a:t>aureus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zosteriforme</a:t>
            </a:r>
            <a:endParaRPr lang="en-US" sz="1900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7" name="Rectángulo 6"/>
          <p:cNvSpPr/>
          <p:nvPr/>
        </p:nvSpPr>
        <p:spPr>
          <a:xfrm>
            <a:off x="187776" y="318408"/>
            <a:ext cx="11715751" cy="5923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DISCUSIÓN</a:t>
            </a: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Liquen </a:t>
            </a:r>
            <a:r>
              <a:rPr lang="es-ES_tradnl" sz="2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aureus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afección descrita por primera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vez por Martin en 1958, en 1960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Calnan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 daría el nombre, es un tipo de dermatosis </a:t>
            </a:r>
            <a:r>
              <a:rPr lang="es-ES_tradnl" sz="2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purpúrica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pigmentaria.</a:t>
            </a: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Patología infrecuente, un caso cada 2000 nuevos pacientes con enfermedad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dermatológica.</a:t>
            </a:r>
            <a:endParaRPr lang="en-US" sz="2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Etiología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desconocida, se han propuesto varios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mecanismos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traumatismos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mecanismo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hipersensibilidad retardada (tipo IV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Presentación más habitual como pápulas que confluyen en placas de bordes bien definidos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hasta 20 cm diámetro, marrones o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doradas, a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veces salpicadas con componente petequial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y/o </a:t>
            </a:r>
            <a:r>
              <a:rPr lang="es-ES_tradnl" sz="2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purpúrico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77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10</a:t>
            </a:fld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9231372" y="0"/>
            <a:ext cx="304040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Liquen </a:t>
            </a:r>
            <a:r>
              <a:rPr lang="es-AR" sz="1900" b="1" dirty="0" err="1" smtClean="0"/>
              <a:t>aureus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zosteriforme</a:t>
            </a:r>
            <a:endParaRPr lang="en-US" sz="1900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7" name="Rectángulo 6"/>
          <p:cNvSpPr/>
          <p:nvPr/>
        </p:nvSpPr>
        <p:spPr>
          <a:xfrm>
            <a:off x="334736" y="192360"/>
            <a:ext cx="11521290" cy="5962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_tradnl" sz="29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DISCUSIÓN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s-ES_tradn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Suelen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 únicas o escasas, localizadas en extremidades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inferiores,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también en dedos de manos, cara,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brazos,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abdomen y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tronco.</a:t>
            </a:r>
            <a:endParaRPr lang="en-US" sz="2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Distribución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unilateral,  a veces bilaterales, diseminadas o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lineales.</a:t>
            </a:r>
            <a:endParaRPr lang="en-US" sz="2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Formas lineales,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pueden aparecer casos con distribución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zosteriforme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extremidades.</a:t>
            </a: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/>
              <a:t>Entidad </a:t>
            </a:r>
            <a:r>
              <a:rPr lang="es-ES_tradnl" sz="2600" dirty="0"/>
              <a:t>que debe tenerse en cuenta en diagnóstico diferencial con otros procesos con distribución lineal o </a:t>
            </a:r>
            <a:r>
              <a:rPr lang="es-ES_tradnl" sz="2600" dirty="0" smtClean="0"/>
              <a:t>segmentaria.</a:t>
            </a:r>
            <a:endParaRPr lang="en-US" sz="2600" dirty="0"/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/>
              <a:t>Asintomática</a:t>
            </a:r>
            <a:r>
              <a:rPr lang="es-ES_tradnl" sz="2600" dirty="0"/>
              <a:t>, a veces prurito.</a:t>
            </a:r>
            <a:endParaRPr lang="en-US" sz="2600" dirty="0"/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45877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11</a:t>
            </a:fld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9231372" y="0"/>
            <a:ext cx="304040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Liquen </a:t>
            </a:r>
            <a:r>
              <a:rPr lang="es-AR" sz="1900" b="1" dirty="0" err="1" smtClean="0"/>
              <a:t>aureus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zosteriforme</a:t>
            </a:r>
            <a:endParaRPr lang="en-US" sz="1900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7" name="Rectángulo 6"/>
          <p:cNvSpPr/>
          <p:nvPr/>
        </p:nvSpPr>
        <p:spPr>
          <a:xfrm>
            <a:off x="285750" y="151539"/>
            <a:ext cx="11553947" cy="5719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_tradnl" sz="29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DISCUSIÓN</a:t>
            </a:r>
            <a:endParaRPr lang="es-ES_tradnl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Histología: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infiltrado en dermis superior, a veces más acentuado a nivel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perivascular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perianexial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separado de epidermis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franja de dermis no afectada, compuesto por linfocitos T a predominio CD4+, también puede haber  histiocitos, células de Langerhans y hematíes extravasados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(característico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luego darán lugar a depósitos de hemosiderina responsables de la coloración dorada de las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lesiones.</a:t>
            </a:r>
            <a:endParaRPr lang="en-US" sz="2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Infiltrado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 inicio es parcheado, en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estadíos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avanzados  en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banda.</a:t>
            </a:r>
            <a:endParaRPr lang="en-US" sz="2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Epidermis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suele afectarse, lo que permite diferenciarla de otras púrpuras pigmentarias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crónicas.</a:t>
            </a:r>
            <a:endParaRPr lang="en-US" sz="2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Vasos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dilatados, con edema endotelial y colapso vascular.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01073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12</a:t>
            </a:fld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9231372" y="0"/>
            <a:ext cx="304040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Liquen </a:t>
            </a:r>
            <a:r>
              <a:rPr lang="es-AR" sz="1900" b="1" dirty="0" err="1" smtClean="0"/>
              <a:t>aureus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zosteriforme</a:t>
            </a:r>
            <a:endParaRPr lang="en-US" sz="1900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7" name="Rectángulo 6"/>
          <p:cNvSpPr/>
          <p:nvPr/>
        </p:nvSpPr>
        <p:spPr>
          <a:xfrm>
            <a:off x="375557" y="326572"/>
            <a:ext cx="11560630" cy="5131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_tradnl" sz="29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DISCUSIÓN</a:t>
            </a:r>
            <a:endParaRPr lang="es-ES_tradnl" sz="2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Diversas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opciones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terapéuticas,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resultados exitosos pero variable en diferentes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pacientes.</a:t>
            </a:r>
            <a:endParaRPr lang="en-US" sz="2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Vasolidatadores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s-ES_tradnl" sz="2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pentoxifilina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prostaciclina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corticoides tópicos de alta potencia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s-ES_tradnl" sz="2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aceponato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metilprednisona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0,1%), terapia combinada de rayos  ultravioleta A (UVA) y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psoralenos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(PUBA), terapia con radiación ultravioleta B (UVB) de banda estrecha, inhibidores de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calcineurina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tópicos (</a:t>
            </a:r>
            <a:r>
              <a:rPr lang="es-ES_tradnl" sz="2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tacrolimus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</a:t>
            </a:r>
            <a:r>
              <a:rPr lang="es-ES_tradnl" sz="2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pimecrolimus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y láser de colorante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pulsado.</a:t>
            </a:r>
            <a:endParaRPr lang="en-US" sz="2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opta por no tratar, el curso es crónico, desaparece espontáneamente en 3 meses a 19 años, media de 2,5 años.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86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13</a:t>
            </a:fld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9231372" y="0"/>
            <a:ext cx="304040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Liquen </a:t>
            </a:r>
            <a:r>
              <a:rPr lang="es-AR" sz="1900" b="1" dirty="0" err="1" smtClean="0"/>
              <a:t>aureus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zosteriforme</a:t>
            </a:r>
            <a:endParaRPr lang="en-US" sz="1900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7" name="Rectángulo 6"/>
          <p:cNvSpPr/>
          <p:nvPr/>
        </p:nvSpPr>
        <p:spPr>
          <a:xfrm>
            <a:off x="416378" y="0"/>
            <a:ext cx="11274879" cy="5568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_tradnl" sz="29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DISCUSIÓN</a:t>
            </a:r>
            <a:endParaRPr lang="es-ES_tradn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Diagnóstico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diferencial se plantea con otras dermatosis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purpúricas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pigmentarias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crónicas </a:t>
            </a:r>
          </a:p>
          <a:p>
            <a:pPr lvl="1" algn="just">
              <a:lnSpc>
                <a:spcPct val="115000"/>
              </a:lnSpc>
              <a:spcAft>
                <a:spcPts val="1000"/>
              </a:spcAft>
            </a:pP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</a:t>
            </a:r>
            <a:r>
              <a:rPr lang="es-ES_tradn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púrpura </a:t>
            </a:r>
            <a:r>
              <a:rPr lang="es-ES_tradn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pigmentaria progresiva o enfermedad de </a:t>
            </a:r>
            <a:r>
              <a:rPr lang="es-ES_tradnl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Schamberg</a:t>
            </a:r>
            <a:r>
              <a:rPr lang="es-ES_tradn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(imagen </a:t>
            </a:r>
            <a:r>
              <a:rPr lang="es-ES_tradn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</a:t>
            </a:r>
            <a:r>
              <a:rPr lang="es-ES_tradn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</a:p>
          <a:p>
            <a:pPr lvl="1" algn="just">
              <a:lnSpc>
                <a:spcPct val="115000"/>
              </a:lnSpc>
              <a:spcAft>
                <a:spcPts val="1000"/>
              </a:spcAft>
            </a:pPr>
            <a:r>
              <a:rPr lang="es-ES_tradn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granos </a:t>
            </a:r>
            <a:r>
              <a:rPr lang="es-ES_tradn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pimienta simétricamente </a:t>
            </a:r>
            <a:r>
              <a:rPr lang="es-ES_tradn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distribuidos en  </a:t>
            </a:r>
            <a:r>
              <a:rPr lang="es-ES_tradn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región pre tibial</a:t>
            </a:r>
            <a:r>
              <a:rPr lang="es-ES_tradn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lvl="1" algn="just">
              <a:lnSpc>
                <a:spcPct val="115000"/>
              </a:lnSpc>
              <a:spcAft>
                <a:spcPts val="1000"/>
              </a:spcAft>
            </a:pPr>
            <a:r>
              <a:rPr lang="es-ES_tradn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	 - púrpura </a:t>
            </a:r>
            <a:r>
              <a:rPr lang="es-ES_tradnl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telangiectásica</a:t>
            </a:r>
            <a:r>
              <a:rPr lang="es-ES_tradn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anular de </a:t>
            </a:r>
            <a:r>
              <a:rPr lang="es-ES_tradnl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s-ES_tradnl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ajochi</a:t>
            </a:r>
            <a:r>
              <a:rPr lang="es-ES_tradn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(máculas </a:t>
            </a:r>
            <a:r>
              <a:rPr lang="es-ES_tradnl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pupúricas</a:t>
            </a:r>
            <a:r>
              <a:rPr lang="es-ES_tradn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 centro </a:t>
            </a:r>
            <a:r>
              <a:rPr lang="es-ES_tradn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</a:t>
            </a:r>
          </a:p>
          <a:p>
            <a:pPr lvl="1" algn="just">
              <a:lnSpc>
                <a:spcPct val="115000"/>
              </a:lnSpc>
              <a:spcAft>
                <a:spcPts val="1000"/>
              </a:spcAft>
            </a:pPr>
            <a:r>
              <a:rPr lang="es-ES_tradn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atrófico </a:t>
            </a:r>
            <a:r>
              <a:rPr lang="es-ES_tradn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</a:t>
            </a:r>
            <a:r>
              <a:rPr lang="es-ES_tradnl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telangiectasias</a:t>
            </a:r>
            <a:r>
              <a:rPr lang="es-ES_tradn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miembros inferiores</a:t>
            </a:r>
            <a:r>
              <a:rPr lang="es-ES_tradn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lvl="1" algn="just">
              <a:lnSpc>
                <a:spcPct val="115000"/>
              </a:lnSpc>
              <a:spcAft>
                <a:spcPts val="1000"/>
              </a:spcAft>
            </a:pPr>
            <a:r>
              <a:rPr lang="es-ES_tradn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s-ES_tradn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 - púrpura </a:t>
            </a:r>
            <a:r>
              <a:rPr lang="es-ES_tradn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eccematosa de </a:t>
            </a:r>
            <a:r>
              <a:rPr lang="es-ES_tradnl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Doucas-Kapetanakis</a:t>
            </a:r>
            <a:endParaRPr lang="es-ES_tradnl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5000"/>
              </a:lnSpc>
              <a:spcAft>
                <a:spcPts val="1000"/>
              </a:spcAft>
            </a:pPr>
            <a:r>
              <a:rPr lang="es-ES_tradn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 - púrpura </a:t>
            </a:r>
            <a:r>
              <a:rPr lang="es-ES_tradn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s-ES_tradn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estasis</a:t>
            </a:r>
          </a:p>
          <a:p>
            <a:pPr lvl="1" algn="just">
              <a:lnSpc>
                <a:spcPct val="115000"/>
              </a:lnSpc>
              <a:spcAft>
                <a:spcPts val="1000"/>
              </a:spcAft>
            </a:pP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 - púrpura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arciforme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telangiectásica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s-ES_tradnl" sz="2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Touraine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46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14</a:t>
            </a:fld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9231372" y="0"/>
            <a:ext cx="304040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Liquen </a:t>
            </a:r>
            <a:r>
              <a:rPr lang="es-AR" sz="1900" b="1" dirty="0" err="1" smtClean="0"/>
              <a:t>aureus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zosteriforme</a:t>
            </a:r>
            <a:endParaRPr lang="en-US" sz="1900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7" name="Rectángulo 6"/>
          <p:cNvSpPr/>
          <p:nvPr/>
        </p:nvSpPr>
        <p:spPr>
          <a:xfrm>
            <a:off x="277586" y="143375"/>
            <a:ext cx="11683093" cy="6294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115000"/>
              </a:lnSpc>
              <a:spcAft>
                <a:spcPts val="1000"/>
              </a:spcAft>
            </a:pPr>
            <a:r>
              <a:rPr lang="es-ES_tradnl" sz="29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Discusión</a:t>
            </a:r>
          </a:p>
          <a:p>
            <a:pPr marL="914400" lvl="1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Diagnóstico diferencial se plantea con otras dermatosis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purpúricas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pigmentarias crónicas </a:t>
            </a:r>
          </a:p>
          <a:p>
            <a:pPr lvl="1" algn="just">
              <a:lnSpc>
                <a:spcPct val="115000"/>
              </a:lnSpc>
              <a:spcAft>
                <a:spcPts val="1000"/>
              </a:spcAft>
            </a:pP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-dermatitis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liquenoides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pigmentada de </a:t>
            </a:r>
            <a:r>
              <a:rPr lang="es-ES_tradnl" sz="2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Gougerot-Blum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más se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</a:p>
          <a:p>
            <a:pPr lvl="1" algn="just">
              <a:lnSpc>
                <a:spcPct val="115000"/>
              </a:lnSpc>
              <a:spcAft>
                <a:spcPts val="1000"/>
              </a:spcAft>
            </a:pP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parece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 liquen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aureus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se diferencia únicamente porque suele ser más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</a:p>
          <a:p>
            <a:pPr lvl="1" algn="just">
              <a:lnSpc>
                <a:spcPct val="115000"/>
              </a:lnSpc>
              <a:spcAft>
                <a:spcPts val="1000"/>
              </a:spcAft>
            </a:pP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papulosa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simétrica y más pruriginosa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914400" lvl="1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Todas estas dermatosis tienen gran similitud clínica al mostrar coloración </a:t>
            </a:r>
            <a:r>
              <a:rPr lang="es-ES_tradnl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purpúrica</a:t>
            </a:r>
            <a:r>
              <a:rPr lang="es-ES_tradn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</a:t>
            </a:r>
            <a:r>
              <a:rPr lang="es-ES_tradnl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marronácea</a:t>
            </a:r>
            <a:r>
              <a:rPr lang="es-ES_tradn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histológica con dermatitis crónica predominantemente linfocitaria, a veces, acompañada de </a:t>
            </a:r>
            <a:r>
              <a:rPr lang="es-ES_tradnl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exocitosis</a:t>
            </a:r>
            <a:r>
              <a:rPr lang="es-ES_tradn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extravasación hemática y capilares con edema de células endoteliales, pudiendo provocar estrechamiento de luz vascular.</a:t>
            </a:r>
          </a:p>
          <a:p>
            <a:pPr lvl="1" algn="just">
              <a:lnSpc>
                <a:spcPct val="115000"/>
              </a:lnSpc>
              <a:spcAft>
                <a:spcPts val="1000"/>
              </a:spcAft>
            </a:pP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96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15</a:t>
            </a:fld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9231372" y="0"/>
            <a:ext cx="304040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Liquen </a:t>
            </a:r>
            <a:r>
              <a:rPr lang="es-AR" sz="1900" b="1" dirty="0" err="1" smtClean="0"/>
              <a:t>aureus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zosteriforme</a:t>
            </a:r>
            <a:endParaRPr lang="en-US" sz="1900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7" name="Rectángulo 6"/>
          <p:cNvSpPr/>
          <p:nvPr/>
        </p:nvSpPr>
        <p:spPr>
          <a:xfrm>
            <a:off x="138794" y="636814"/>
            <a:ext cx="11936186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s-ES_tradnl" sz="2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Discusión</a:t>
            </a:r>
          </a:p>
          <a:p>
            <a:endParaRPr lang="es-ES_tradnl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600" dirty="0" smtClean="0"/>
              <a:t>Diagnóstico </a:t>
            </a:r>
            <a:r>
              <a:rPr lang="es-ES_tradnl" sz="2600" dirty="0"/>
              <a:t>diferencial de otros procesos de distribución lineal o segmentaria y de otras dermatitis como la dermatitis de contacto</a:t>
            </a:r>
            <a:r>
              <a:rPr lang="es-ES_tradnl" sz="2600" dirty="0" smtClean="0"/>
              <a:t>.</a:t>
            </a:r>
          </a:p>
          <a:p>
            <a:endParaRPr lang="en-US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600" dirty="0"/>
              <a:t>Diagnóstico diferencial por su parecido clínico e </a:t>
            </a:r>
            <a:r>
              <a:rPr lang="es-ES_tradnl" sz="2600" dirty="0" smtClean="0"/>
              <a:t>histopatológico </a:t>
            </a:r>
            <a:r>
              <a:rPr lang="es-ES_tradnl" sz="2600" dirty="0"/>
              <a:t>y por la diferencia que supondría su diagnóstico en cuanto al manejo y pronóstico es la variante </a:t>
            </a:r>
            <a:r>
              <a:rPr lang="es-ES_tradnl" sz="2600" dirty="0" err="1"/>
              <a:t>purpúrica</a:t>
            </a:r>
            <a:r>
              <a:rPr lang="es-ES_tradnl" sz="2600" dirty="0"/>
              <a:t> pigmentaria de la micosis </a:t>
            </a:r>
            <a:r>
              <a:rPr lang="es-ES_tradnl" sz="2600" dirty="0" err="1"/>
              <a:t>fungoide</a:t>
            </a:r>
            <a:r>
              <a:rPr lang="es-ES_tradnl" sz="2600" dirty="0" smtClean="0"/>
              <a:t>.</a:t>
            </a:r>
          </a:p>
          <a:p>
            <a:endParaRPr lang="en-US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600" dirty="0"/>
              <a:t>Se ha presentado un caso de  liquen </a:t>
            </a:r>
            <a:r>
              <a:rPr lang="es-ES_tradnl" sz="2600" dirty="0" err="1"/>
              <a:t>aureus</a:t>
            </a:r>
            <a:r>
              <a:rPr lang="es-ES_tradnl" sz="2600" dirty="0"/>
              <a:t> con dos </a:t>
            </a:r>
            <a:r>
              <a:rPr lang="es-ES_tradnl" sz="2600" dirty="0" smtClean="0"/>
              <a:t>particularidades: </a:t>
            </a:r>
            <a:r>
              <a:rPr lang="es-ES_tradnl" sz="2600" dirty="0"/>
              <a:t>su edad de </a:t>
            </a:r>
            <a:r>
              <a:rPr lang="es-ES_tradnl" sz="2600" dirty="0" smtClean="0"/>
              <a:t>presentación, </a:t>
            </a:r>
            <a:r>
              <a:rPr lang="es-ES_tradnl" sz="2600" dirty="0"/>
              <a:t>en edad pediátrica en lugar de darse en adulto </a:t>
            </a:r>
            <a:r>
              <a:rPr lang="es-ES_tradnl" sz="2600" dirty="0" smtClean="0"/>
              <a:t>joven y su </a:t>
            </a:r>
            <a:r>
              <a:rPr lang="es-ES_tradnl" sz="2600" dirty="0"/>
              <a:t>distribución  lineal </a:t>
            </a:r>
            <a:r>
              <a:rPr lang="es-ES_tradnl" sz="2600" dirty="0" err="1"/>
              <a:t>zosteriforme</a:t>
            </a:r>
            <a:r>
              <a:rPr lang="es-ES_tradnl" sz="2600" dirty="0"/>
              <a:t>  en lugar de lesión única habitual de aparición.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399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16</a:t>
            </a:fld>
            <a:endParaRPr lang="en-US"/>
          </a:p>
        </p:txBody>
      </p:sp>
      <p:sp>
        <p:nvSpPr>
          <p:cNvPr id="5" name="Rectángulo 4"/>
          <p:cNvSpPr/>
          <p:nvPr/>
        </p:nvSpPr>
        <p:spPr>
          <a:xfrm>
            <a:off x="2410691" y="2870352"/>
            <a:ext cx="7085835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MUCHAS GRACIAS</a:t>
            </a:r>
          </a:p>
          <a:p>
            <a:pPr algn="ctr"/>
            <a:endParaRPr lang="es-ES" sz="6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lvl="0" algn="ctr"/>
            <a:r>
              <a:rPr lang="es-AR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Dra. Miriam Góngora </a:t>
            </a:r>
            <a:r>
              <a:rPr lang="es-AR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Descarpontriez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6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03391" y="470512"/>
            <a:ext cx="1168572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Rivera 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Rodríguez 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A, Hernández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Ortíz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S, Morales-Moya AL y col. </a:t>
            </a:r>
            <a:r>
              <a:rPr lang="es-AR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Rev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Arch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 Argent </a:t>
            </a:r>
            <a:r>
              <a:rPr lang="es-AR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Pediatr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 2017; 11 (2): 82-84</a:t>
            </a:r>
          </a:p>
          <a:p>
            <a:endParaRPr lang="es-AR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34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1021</TotalTime>
  <Words>1027</Words>
  <Application>Microsoft Office PowerPoint</Application>
  <PresentationFormat>Personalizado</PresentationFormat>
  <Paragraphs>145</Paragraphs>
  <Slides>16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Windows</dc:creator>
  <cp:lastModifiedBy>Lidia</cp:lastModifiedBy>
  <cp:revision>203</cp:revision>
  <cp:lastPrinted>2020-05-10T22:28:24Z</cp:lastPrinted>
  <dcterms:created xsi:type="dcterms:W3CDTF">2020-05-07T22:50:37Z</dcterms:created>
  <dcterms:modified xsi:type="dcterms:W3CDTF">2020-06-15T13:59:48Z</dcterms:modified>
</cp:coreProperties>
</file>